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EED8411-C72C-42D0-BFE8-040DA7DDA4C1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967646-FA5C-463D-9FA1-779327FD1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8.jpeg"/><Relationship Id="rId5" Type="http://schemas.openxmlformats.org/officeDocument/2006/relationships/slide" Target="slide15.xml"/><Relationship Id="rId10" Type="http://schemas.openxmlformats.org/officeDocument/2006/relationships/image" Target="../media/image7.jpeg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43200" y="1676400"/>
            <a:ext cx="6400800" cy="4353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</a:p>
          <a:p>
            <a:pPr marL="4572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жестокого обращения </a:t>
            </a:r>
          </a:p>
          <a:p>
            <a:pPr marL="4572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 детьми дошкольного возраста»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635896" y="4958696"/>
            <a:ext cx="5328592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ЦОРы\929b958ca8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153267" cy="2164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2184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648"/>
            <a:ext cx="8229600" cy="561975"/>
          </a:xfrm>
        </p:spPr>
        <p:txBody>
          <a:bodyPr>
            <a:noAutofit/>
          </a:bodyPr>
          <a:lstStyle/>
          <a:p>
            <a:pPr marL="0" indent="0" algn="l" eaLnBrk="1" hangingPunct="1">
              <a:buNone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Психологическое насилие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4330824" cy="46021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Эмоциональным (психологическим) насилием является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однократное или хроническое  психическое  воздействие на ребенка или его отвержение со стороны  родителей  и  других  взрослых,  вследствие  чего  у  ребенка нарушаются   эмоциональное   развитие,   поведение   и  способность  к социализации. </a:t>
            </a:r>
          </a:p>
        </p:txBody>
      </p:sp>
      <p:pic>
        <p:nvPicPr>
          <p:cNvPr id="22532" name="Picture 4" descr="1240390603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816350" cy="368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 психологическому насилию относится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1390" y="16002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eaLnBrk="1" hangingPunct="1">
              <a:lnSpc>
                <a:spcPct val="80000"/>
              </a:lnSpc>
              <a:buClr>
                <a:srgbClr val="66FF33"/>
              </a:buClr>
              <a:buNone/>
            </a:pPr>
            <a:r>
              <a:rPr lang="ru-RU" sz="2000" dirty="0" smtClean="0"/>
              <a:t> - </a:t>
            </a:r>
            <a:r>
              <a:rPr lang="ru-RU" sz="2000" dirty="0" smtClean="0">
                <a:latin typeface="Georgia" pitchFamily="18" charset="0"/>
              </a:rPr>
              <a:t>угрозы  в  адрес  ребенка,  проявляющиеся в словесной форме без применения  физической  силы; </a:t>
            </a:r>
          </a:p>
          <a:p>
            <a:pPr marL="45720" indent="0" eaLnBrk="1" hangingPunct="1">
              <a:lnSpc>
                <a:spcPct val="80000"/>
              </a:lnSpc>
              <a:buClr>
                <a:srgbClr val="66FF33"/>
              </a:buClr>
              <a:buNone/>
            </a:pPr>
            <a:r>
              <a:rPr lang="ru-RU" sz="2000" dirty="0" smtClean="0">
                <a:latin typeface="Georgia" pitchFamily="18" charset="0"/>
              </a:rPr>
              <a:t>- оскорбление и унижение его достоинства;</a:t>
            </a:r>
          </a:p>
          <a:p>
            <a:pPr marL="45720" indent="0" eaLnBrk="1" hangingPunct="1">
              <a:lnSpc>
                <a:spcPct val="80000"/>
              </a:lnSpc>
              <a:buClr>
                <a:srgbClr val="66FF33"/>
              </a:buClr>
              <a:buNone/>
            </a:pPr>
            <a:r>
              <a:rPr lang="ru-RU" sz="2000" dirty="0" smtClean="0">
                <a:latin typeface="Georgia" pitchFamily="18" charset="0"/>
              </a:rPr>
              <a:t>- открытое неприятие и постоянная критика; </a:t>
            </a:r>
          </a:p>
          <a:p>
            <a:pPr marL="45720" indent="0" eaLnBrk="1" hangingPunct="1">
              <a:lnSpc>
                <a:spcPct val="80000"/>
              </a:lnSpc>
              <a:buClr>
                <a:srgbClr val="66FF33"/>
              </a:buClr>
              <a:buNone/>
            </a:pPr>
            <a:r>
              <a:rPr lang="ru-RU" sz="2000" dirty="0" smtClean="0">
                <a:latin typeface="Georgia" pitchFamily="18" charset="0"/>
              </a:rPr>
              <a:t>- лишение   ребенка  необходимой  стимуляции,  игнорирование  его основных нужд в безопасном окружении, родительской любви;</a:t>
            </a:r>
          </a:p>
          <a:p>
            <a:pPr marL="45720" indent="0" eaLnBrk="1" hangingPunct="1">
              <a:lnSpc>
                <a:spcPct val="80000"/>
              </a:lnSpc>
              <a:buClr>
                <a:srgbClr val="66FF33"/>
              </a:buClr>
              <a:buNone/>
            </a:pPr>
            <a:r>
              <a:rPr lang="ru-RU" sz="2000" dirty="0" smtClean="0">
                <a:latin typeface="Georgia" pitchFamily="18" charset="0"/>
              </a:rPr>
              <a:t>- предъявление к  ребенку  чрезмерных требований, не соответствующих его возрасту или возможностям; </a:t>
            </a:r>
          </a:p>
          <a:p>
            <a:pPr marL="45720" indent="0" eaLnBrk="1" hangingPunct="1">
              <a:lnSpc>
                <a:spcPct val="80000"/>
              </a:lnSpc>
              <a:buClr>
                <a:srgbClr val="66FF33"/>
              </a:buClr>
              <a:buNone/>
            </a:pPr>
            <a:r>
              <a:rPr lang="ru-RU" sz="2000" dirty="0" smtClean="0">
                <a:latin typeface="Georgia" pitchFamily="18" charset="0"/>
              </a:rPr>
              <a:t>- однократное грубое психическое воздействие, вызвавшее у ребенка психическую травму; </a:t>
            </a:r>
          </a:p>
          <a:p>
            <a:pPr marL="45720" indent="0" eaLnBrk="1" hangingPunct="1">
              <a:lnSpc>
                <a:spcPct val="80000"/>
              </a:lnSpc>
              <a:buClr>
                <a:srgbClr val="66FF33"/>
              </a:buClr>
              <a:buNone/>
            </a:pPr>
            <a:r>
              <a:rPr lang="ru-RU" sz="2000" dirty="0" smtClean="0">
                <a:latin typeface="Georgia" pitchFamily="18" charset="0"/>
              </a:rPr>
              <a:t>- преднамеренная   изоляция   ребенка,   лишение  его  социальных контактов; </a:t>
            </a:r>
          </a:p>
          <a:p>
            <a:pPr marL="45720" indent="0" eaLnBrk="1" hangingPunct="1">
              <a:lnSpc>
                <a:spcPct val="80000"/>
              </a:lnSpc>
              <a:buClr>
                <a:srgbClr val="66FF33"/>
              </a:buClr>
              <a:buNone/>
            </a:pPr>
            <a:r>
              <a:rPr lang="ru-RU" sz="2000" dirty="0" smtClean="0">
                <a:latin typeface="Georgia" pitchFamily="18" charset="0"/>
              </a:rPr>
              <a:t>- вовлечение   ребенка   или   поощрение  к  антисоциальному  или деструктивному поведению (алкоголизм, наркомания и др.).</a:t>
            </a:r>
            <a:r>
              <a:rPr lang="ru-RU" sz="2000" dirty="0" smtClean="0"/>
              <a:t>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3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377825"/>
            <a:ext cx="8713788" cy="64801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Особенности       детей,       подвергающихся      эмоциональному (психологическому) насилию:</a:t>
            </a:r>
          </a:p>
          <a:p>
            <a:pPr algn="ctr"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None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 smtClean="0">
                <a:latin typeface="Georgia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задержка психического развития;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невозможность сконцентрироваться, плохая успеваемость;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низкая самооценка;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эмоциональные   нарушения   в   виде   агрессии,  гнева  (часто    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обращенных против самого себя), подавленное состояние; 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избыточная потребность во внимании;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депрессия, попытки суицида;  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неумение  общаться  со  сверстниками  (заискивающее  поведение,  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чрезмерная уступчивость или агрессивность); 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ложь,  воровство,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(или "отклоняющееся",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асоциальное)поведение; 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нервно-психические  и  психосоматические  заболевания: неврозы,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энурез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 тики,  расстройства сна, нарушения аппетита, ожирение,  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кожные заболевания, астма и др.).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44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Georgia" pitchFamily="18" charset="0"/>
              </a:rPr>
              <a:t>Группы риска детей по эмоциональному насилию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584" y="1557338"/>
            <a:ext cx="7848872" cy="48239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eaLnBrk="1" hangingPunct="1">
              <a:lnSpc>
                <a:spcPct val="80000"/>
              </a:lnSpc>
              <a:buClr>
                <a:srgbClr val="A50021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дети   от   нежеланной   беременности,   похожие  на  нелюбимых родственников жены или мужа;  </a:t>
            </a:r>
          </a:p>
          <a:p>
            <a:pPr marL="45720" indent="0" eaLnBrk="1" hangingPunct="1">
              <a:lnSpc>
                <a:spcPct val="80000"/>
              </a:lnSpc>
              <a:buClr>
                <a:srgbClr val="A50021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дети раннего возраста;  </a:t>
            </a:r>
          </a:p>
          <a:p>
            <a:pPr marL="45720" indent="0" eaLnBrk="1" hangingPunct="1">
              <a:lnSpc>
                <a:spcPct val="80000"/>
              </a:lnSpc>
              <a:buClr>
                <a:srgbClr val="A50021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дети-инвалиды, дети с наследственными заболеваниями или другими особенностями; </a:t>
            </a:r>
          </a:p>
          <a:p>
            <a:pPr marL="45720" indent="0" eaLnBrk="1" hangingPunct="1">
              <a:lnSpc>
                <a:spcPct val="80000"/>
              </a:lnSpc>
              <a:buClr>
                <a:srgbClr val="A50021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дети  из  семей  с  деспотичным,  авторитарным,  контролирующим стилем воспитания и взаимоотношений;  </a:t>
            </a:r>
          </a:p>
          <a:p>
            <a:pPr marL="45720" indent="0" eaLnBrk="1" hangingPunct="1">
              <a:lnSpc>
                <a:spcPct val="80000"/>
              </a:lnSpc>
              <a:buClr>
                <a:srgbClr val="A50021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дети  из  семей,  где  внутрисемейное  насилие  является стилем жизни; </a:t>
            </a:r>
          </a:p>
          <a:p>
            <a:pPr marL="45720" indent="0" eaLnBrk="1" hangingPunct="1">
              <a:lnSpc>
                <a:spcPct val="80000"/>
              </a:lnSpc>
              <a:buClr>
                <a:srgbClr val="A50021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дети,  родители  (или  один  из  родителей) которых употребляют алкоголь, наркотики, страдают депрессией;    </a:t>
            </a:r>
          </a:p>
          <a:p>
            <a:pPr marL="45720" indent="0" eaLnBrk="1" hangingPunct="1">
              <a:lnSpc>
                <a:spcPct val="80000"/>
              </a:lnSpc>
              <a:buClr>
                <a:srgbClr val="A50021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дети,   в   семье   которых   много  социально-экономических  и психологических проблем.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0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>
            <a:normAutofit fontScale="90000"/>
          </a:bodyPr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Особенности   поведения  взрослых,   </a:t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совершающих   эмоциональное насилие над ребенком: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72816"/>
            <a:ext cx="8147248" cy="324036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5720" indent="0" eaLnBrk="1" hangingPunct="1">
              <a:buClr>
                <a:schemeClr val="accent1"/>
              </a:buClr>
              <a:buNone/>
            </a:pPr>
            <a:r>
              <a:rPr lang="ru-RU" dirty="0" smtClean="0">
                <a:latin typeface="Georgia" pitchFamily="18" charset="0"/>
              </a:rPr>
              <a:t>- не утешают ребенка, когда тот в этом нуждается;  </a:t>
            </a:r>
          </a:p>
          <a:p>
            <a:pPr marL="45720" indent="0" eaLnBrk="1" hangingPunct="1">
              <a:buClr>
                <a:schemeClr val="accent1"/>
              </a:buClr>
              <a:buNone/>
            </a:pPr>
            <a:r>
              <a:rPr lang="ru-RU" dirty="0" smtClean="0">
                <a:latin typeface="Georgia" pitchFamily="18" charset="0"/>
              </a:rPr>
              <a:t>- публично оскорбляют, бранят, унижают, осмеивают ребенка; </a:t>
            </a:r>
          </a:p>
          <a:p>
            <a:pPr marL="45720" indent="0" eaLnBrk="1" hangingPunct="1">
              <a:buClr>
                <a:schemeClr val="accent1"/>
              </a:buClr>
              <a:buNone/>
            </a:pPr>
            <a:r>
              <a:rPr lang="ru-RU" dirty="0" smtClean="0">
                <a:latin typeface="Georgia" pitchFamily="18" charset="0"/>
              </a:rPr>
              <a:t>- сравнивают   с  другими  детьми  не  в  его  пользу,  постоянно сверхкритично относятся к нему;  </a:t>
            </a:r>
          </a:p>
          <a:p>
            <a:pPr marL="45720" indent="0" eaLnBrk="1" hangingPunct="1">
              <a:buClr>
                <a:schemeClr val="accent1"/>
              </a:buClr>
              <a:buNone/>
            </a:pPr>
            <a:r>
              <a:rPr lang="ru-RU" dirty="0" smtClean="0">
                <a:latin typeface="Georgia" pitchFamily="18" charset="0"/>
              </a:rPr>
              <a:t>- обвиняют  его  во всех своих неудачах, делают из ребенка "козла отпущения" и пр.</a:t>
            </a:r>
            <a:r>
              <a:rPr lang="ru-RU" dirty="0" smtClean="0"/>
              <a:t> </a:t>
            </a:r>
          </a:p>
        </p:txBody>
      </p:sp>
      <p:pic>
        <p:nvPicPr>
          <p:cNvPr id="26628" name="Picture 4" descr="image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336382"/>
            <a:ext cx="2446387" cy="233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69563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4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61975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None/>
            </a:pPr>
            <a:r>
              <a:rPr lang="ru-RU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Сексуальное насилие над детьми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584" y="1600200"/>
            <a:ext cx="7992566" cy="4924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Georgia" pitchFamily="18" charset="0"/>
              </a:rPr>
              <a:t>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Сексуальное насилие над детьми американские исследователи определяют как любой сексуальный опыт между ребенком до 16 лет (по отдельным источникам - до 18 лет) и человеком, который старше его по крайней мере на 5 лет.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Данный вид насилия характеризуется или как вовлечение зависимых, психически и физиологически незрелых детей и подростков в сексуальные действия, нарушающие общественные табу семейных ролей, которые они еще не могут полностью понять и на которые не в состоянии дать осмысленного согласия.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Сексуальное насилие рассматривается как вариант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особо жестокого обращения с детьми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4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3608" y="260350"/>
            <a:ext cx="7849567" cy="64087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Сексуальное насилие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чаще всего происходит в семьях, где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патриархально-авторитарный уклад; </a:t>
            </a:r>
          </a:p>
          <a:p>
            <a:pPr marL="4572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плохие   взаимоотношения   ребенка  с  родителями,  особенно  с матерью;</a:t>
            </a:r>
          </a:p>
          <a:p>
            <a:pPr marL="4572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конфликтные отношения между родителями; </a:t>
            </a:r>
          </a:p>
          <a:p>
            <a:pPr marL="4572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мать ребенка чрезмерно занята на работе; </a:t>
            </a:r>
          </a:p>
          <a:p>
            <a:pPr marL="4572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ребенок долгое время жил без родного отца;</a:t>
            </a:r>
          </a:p>
          <a:p>
            <a:pPr marL="4572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вместо родного отца - отчим или сожитель матери;  </a:t>
            </a:r>
          </a:p>
          <a:p>
            <a:pPr marL="4572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мать  имеет  хроническое заболевание или инвалидность и подолгу лежит в больнице;</a:t>
            </a:r>
          </a:p>
          <a:p>
            <a:pPr marL="4572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родители  (или один из них) являются алкоголиками, наркоманами, токсикоманами; </a:t>
            </a:r>
          </a:p>
          <a:p>
            <a:pPr marL="4572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родители (или один из них) имеют психические заболевания; </a:t>
            </a:r>
          </a:p>
          <a:p>
            <a:pPr marL="4572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Georgia" pitchFamily="18" charset="0"/>
              </a:rPr>
              <a:t>- мать в детстве подвергалась сексуальному насилию и т.п.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69563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5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None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Физическое насилие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524000"/>
            <a:ext cx="4105275" cy="50736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Georgia" pitchFamily="18" charset="0"/>
              </a:rPr>
              <a:t>Физическое  насилие  -  это  преднамеренное нанесение травм и/или повреждений ребенку, которые вызывают серьезные (требующие медицинской помощи)  нарушения  физического,  психического  здоровья, отставание в развитии.</a:t>
            </a:r>
            <a:r>
              <a:rPr lang="ru-RU" sz="2800" dirty="0" smtClean="0"/>
              <a:t> </a:t>
            </a:r>
          </a:p>
        </p:txBody>
      </p:sp>
      <p:pic>
        <p:nvPicPr>
          <p:cNvPr id="29700" name="Picture 4" descr="clip-image00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4" y="2133599"/>
            <a:ext cx="3311525" cy="331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3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Чаще всего это происходит в семьях, где: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1" y="1676399"/>
            <a:ext cx="8463802" cy="51944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убеждены,  что физическое наказание является методом выбора для воспитания детей;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родители  (или один из них) являются алкоголиками, наркоманами, токсикоманами;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родители (или один из них) имеют психические заболевания;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нарушен   эмоционально-психологический  климат  (частые  ссоры, скандалы, отсутствие уважения друг к другу);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родители  находятся  в  состоянии  стресса  в  связи со смертью близких, болезнью, потерей работы, экономическим кризисом и др.;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родители   предъявляют   чрезмерные   требования  к  детям,  несоответствующие их возрасту и уровню развития; </a:t>
            </a:r>
          </a:p>
          <a:p>
            <a:pPr marL="45720" indent="0" eaLnBrk="1" hangingPunct="1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 имеют  особенности:  недоношенность  в  анамнезе, наличие соматических    или   психических   заболеваний;   они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гиперактивны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неусидчивы.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6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08400" y="260350"/>
            <a:ext cx="5111750" cy="6337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Физическое насилие проявляется как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dirty="0" smtClean="0">
                <a:latin typeface="Georgia" pitchFamily="18" charset="0"/>
              </a:rPr>
              <a:t>- удары по лицу;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dirty="0" smtClean="0">
                <a:latin typeface="Georgia" pitchFamily="18" charset="0"/>
              </a:rPr>
              <a:t>- тряски, толчки;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dirty="0" smtClean="0">
                <a:latin typeface="Georgia" pitchFamily="18" charset="0"/>
              </a:rPr>
              <a:t>- затрещины,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dirty="0" smtClean="0">
                <a:latin typeface="Georgia" pitchFamily="18" charset="0"/>
              </a:rPr>
              <a:t>- удушения,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dirty="0" smtClean="0">
                <a:latin typeface="Georgia" pitchFamily="18" charset="0"/>
              </a:rPr>
              <a:t>- пинки;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dirty="0" smtClean="0">
                <a:latin typeface="Georgia" pitchFamily="18" charset="0"/>
              </a:rPr>
              <a:t>- заключение в запертом помещении, где они удерживаются силой;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dirty="0" smtClean="0">
                <a:latin typeface="Georgia" pitchFamily="18" charset="0"/>
              </a:rPr>
              <a:t>- избиение ремнем, веревками;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dirty="0" smtClean="0">
                <a:latin typeface="Georgia" pitchFamily="18" charset="0"/>
              </a:rPr>
              <a:t>- нанесение увечий тяжелыми предметами, даже ножом.</a:t>
            </a:r>
          </a:p>
        </p:txBody>
      </p:sp>
      <p:pic>
        <p:nvPicPr>
          <p:cNvPr id="31747" name="Picture 4" descr="1017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3313112" cy="2439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1052719_12084184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3384550" cy="2538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mage55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6212" y="1927972"/>
            <a:ext cx="2333987" cy="3787027"/>
          </a:xfrm>
          <a:prstGeom prst="rect">
            <a:avLst/>
          </a:prstGeom>
          <a:noFill/>
          <a:ln/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263544"/>
            <a:ext cx="254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3" action="ppaction://hlinksldjump"/>
              </a:rPr>
              <a:t>2 Формы</a:t>
            </a:r>
          </a:p>
          <a:p>
            <a:r>
              <a:rPr lang="ru-RU" b="1" dirty="0" smtClean="0">
                <a:hlinkClick r:id="rId3" action="ppaction://hlinksldjump"/>
              </a:rPr>
              <a:t> </a:t>
            </a:r>
            <a:r>
              <a:rPr lang="ru-RU" b="1" dirty="0">
                <a:hlinkClick r:id="rId3" action="ppaction://hlinksldjump"/>
              </a:rPr>
              <a:t>жестокого </a:t>
            </a:r>
            <a:r>
              <a:rPr lang="ru-RU" b="1" dirty="0" smtClean="0">
                <a:hlinkClick r:id="rId3" action="ppaction://hlinksldjump"/>
              </a:rPr>
              <a:t>обращения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619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4" action="ppaction://hlinksldjump"/>
              </a:rPr>
              <a:t>3.Факторы </a:t>
            </a:r>
            <a:r>
              <a:rPr lang="ru-RU" b="1" dirty="0" smtClean="0">
                <a:hlinkClick r:id="rId4" action="ppaction://hlinksldjump"/>
              </a:rPr>
              <a:t>побуждающие к насилию над ребенком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964701"/>
            <a:ext cx="332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 action="ppaction://hlinksldjump"/>
              </a:rPr>
              <a:t>1 Понятие </a:t>
            </a:r>
            <a:r>
              <a:rPr lang="ru-RU" b="1" dirty="0" smtClean="0">
                <a:hlinkClick r:id="rId5" action="ppaction://hlinksldjump"/>
              </a:rPr>
              <a:t>«жестокого обращения»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964700"/>
            <a:ext cx="185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6" action="ppaction://hlinksldjump"/>
              </a:rPr>
              <a:t>5.Защита </a:t>
            </a:r>
            <a:r>
              <a:rPr lang="ru-RU" b="1" dirty="0" smtClean="0">
                <a:hlinkClick r:id="rId6" action="ppaction://hlinksldjump"/>
              </a:rPr>
              <a:t>детей государством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419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7" action="ppaction://hlinksldjump"/>
              </a:rPr>
              <a:t>4.Последствия </a:t>
            </a:r>
            <a:r>
              <a:rPr lang="ru-RU" b="1" dirty="0" smtClean="0">
                <a:hlinkClick r:id="rId7" action="ppaction://hlinksldjump"/>
              </a:rPr>
              <a:t>жестокого обращения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82880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hlinkClick r:id="rId8" action="ppaction://hlinksldjump"/>
              </a:rPr>
              <a:t>6.Виды </a:t>
            </a:r>
            <a:r>
              <a:rPr lang="ru-RU" b="1" dirty="0" smtClean="0">
                <a:solidFill>
                  <a:schemeClr val="accent2"/>
                </a:solidFill>
                <a:hlinkClick r:id="rId8" action="ppaction://hlinksldjump"/>
              </a:rPr>
              <a:t>ответственности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399" y="2667000"/>
            <a:ext cx="2481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9" action="ppaction://hlinksldjump"/>
              </a:rPr>
              <a:t>7.Памятка </a:t>
            </a:r>
            <a:r>
              <a:rPr lang="ru-RU" b="1" dirty="0">
                <a:hlinkClick r:id="rId9" action="ppaction://hlinksldjump"/>
              </a:rPr>
              <a:t>для </a:t>
            </a:r>
            <a:r>
              <a:rPr lang="ru-RU" b="1" dirty="0" smtClean="0">
                <a:hlinkClick r:id="rId9" action="ppaction://hlinksldjump"/>
              </a:rPr>
              <a:t>педагогов</a:t>
            </a:r>
            <a:endParaRPr lang="ru-RU" b="1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461375" cy="4572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Презентация включает в себя следующие разделы: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13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23850" y="333375"/>
            <a:ext cx="8496300" cy="62642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i="1" dirty="0" smtClean="0">
                <a:solidFill>
                  <a:srgbClr val="FFC000"/>
                </a:solidFill>
                <a:latin typeface="Georgia" pitchFamily="18" charset="0"/>
              </a:rPr>
              <a:t>   Наиболее часто физическому насилию в семье подвергаются дети, имеющие</a:t>
            </a:r>
            <a:r>
              <a:rPr lang="ru-RU" sz="2800" i="1" dirty="0" smtClean="0">
                <a:solidFill>
                  <a:srgbClr val="FFC000"/>
                </a:solidFill>
                <a:latin typeface="Georgia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endParaRPr lang="ru-RU" sz="2800" i="1" dirty="0" smtClean="0">
              <a:solidFill>
                <a:srgbClr val="FFC000"/>
              </a:solidFill>
              <a:latin typeface="Georgia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z="2800" i="1" dirty="0" smtClean="0">
                <a:latin typeface="Georgia" pitchFamily="18" charset="0"/>
              </a:rPr>
              <a:t>- физические или психические отклонения, </a:t>
            </a:r>
          </a:p>
          <a:p>
            <a:pPr algn="just" eaLnBrk="1" hangingPunct="1">
              <a:buFontTx/>
              <a:buNone/>
            </a:pPr>
            <a:r>
              <a:rPr lang="ru-RU" sz="2800" i="1" dirty="0" smtClean="0">
                <a:latin typeface="Georgia" pitchFamily="18" charset="0"/>
              </a:rPr>
              <a:t>- недоношенные, с малым весом при рождении, так как обычно они более раздражительны, больше плачут, менее привлекательны внешне.  </a:t>
            </a:r>
          </a:p>
        </p:txBody>
      </p:sp>
      <p:pic>
        <p:nvPicPr>
          <p:cNvPr id="32771" name="Picture 3" descr="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66166"/>
            <a:ext cx="2858616" cy="1905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54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74b52c83e8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37" y="3006998"/>
            <a:ext cx="2685963" cy="235132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3" y="260648"/>
            <a:ext cx="7848872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Распознание факта физического насилия над ребенком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6867872" cy="50688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000" dirty="0" smtClean="0">
                <a:solidFill>
                  <a:srgbClr val="FFC000"/>
                </a:solidFill>
                <a:latin typeface="Monotype Corsiva" pitchFamily="66" charset="0"/>
              </a:rPr>
              <a:t>Характер повреждений: 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98000"/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  синяки,   ссадины,   раны,  следы  от  ударов  ремнем,  укусов, прижигания  горячими  предметами, сигаретами, располагающиеся на лице, теле, конечностях; 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98000"/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 ожоги  горячими  жидкостями  кистей  и  ног в виде перчатки или носка (от погружения в горячую воду), а также на ягодицах; 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98000"/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  повреждения  и  переломы  костей,  припухлость  и болезненность суставов;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98000"/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  выбитые  и  расшатанные  зубы,  разрывы  или  порезы во рту, на губах; 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98000"/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  участки облысения, кровоподтеки на голове; 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98000"/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  повреждения внутренних органов.     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4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"/>
            <a:ext cx="8642350" cy="65976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Особенности психического состояния и поведения ребенка, позволяющие заподозрить физическое насилие, в зависимости от возраста ребенка.</a:t>
            </a: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Возраст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1,5 – 3 года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боязнь </a:t>
            </a:r>
            <a:r>
              <a:rPr lang="ru-RU" sz="2400" dirty="0">
                <a:latin typeface="Georgia" pitchFamily="18" charset="0"/>
              </a:rPr>
              <a:t>взрослых;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редкие </a:t>
            </a:r>
            <a:r>
              <a:rPr lang="ru-RU" sz="2400" dirty="0">
                <a:latin typeface="Georgia" pitchFamily="18" charset="0"/>
              </a:rPr>
              <a:t>проявления радости, плаксивость;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реакция </a:t>
            </a:r>
            <a:r>
              <a:rPr lang="ru-RU" sz="2400" dirty="0">
                <a:latin typeface="Georgia" pitchFamily="18" charset="0"/>
              </a:rPr>
              <a:t>испуга на плач других детей;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крайности </a:t>
            </a:r>
            <a:r>
              <a:rPr lang="ru-RU" sz="2400" dirty="0">
                <a:latin typeface="Georgia" pitchFamily="18" charset="0"/>
              </a:rPr>
              <a:t>в поведении – от чрезмерной агрессивности до безучастности.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424192" cy="2148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7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404813"/>
            <a:ext cx="5427663" cy="61198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Возраст 3 года – 6 лет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примирение со случившимся, отсутствие сопротивления;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пассивная реакция на боль;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болезненное отношение к замечаниям, критике;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заискивающее поведение, чрезмерная уступчивость;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</a:t>
            </a:r>
            <a:r>
              <a:rPr lang="ru-RU" sz="2400" dirty="0" err="1" smtClean="0">
                <a:latin typeface="Georgia" pitchFamily="18" charset="0"/>
              </a:rPr>
              <a:t>псевдовзрослое</a:t>
            </a:r>
            <a:r>
              <a:rPr lang="ru-RU" sz="2400" dirty="0" smtClean="0">
                <a:latin typeface="Georgia" pitchFamily="18" charset="0"/>
              </a:rPr>
              <a:t> поведение (внешне копирует поведение взрослых);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негативизм, агрессивность;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лживость, воровство;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Georgia" pitchFamily="18" charset="0"/>
              </a:rPr>
              <a:t>- жестокость по отношению к животным;</a:t>
            </a:r>
          </a:p>
        </p:txBody>
      </p:sp>
      <p:pic>
        <p:nvPicPr>
          <p:cNvPr id="36867" name="Picture 4" descr="20050711212136_6-koshk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55" y="1905000"/>
            <a:ext cx="3256095" cy="272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9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35375" y="152400"/>
            <a:ext cx="5257800" cy="65897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</a:rPr>
              <a:t>Основными  особенностями  поведения  родителей или опекунов, если они избивают детей, являются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FFC000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FFC00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противоречивые, путаные объяснения причин травм у детей; 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обвинение в травмах самого ребенка;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позднее обращение или не обращение за медицинской помощью; 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 эмоциональной  поддержки  и  ласки  в  обращении  с ребенком;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неспровоцированная агрессия по отношению к персоналу; 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большее  внимание  собственным  проблемам,  нежели  имеющимся у ребенка повреждениям. </a:t>
            </a:r>
          </a:p>
        </p:txBody>
      </p:sp>
      <p:pic>
        <p:nvPicPr>
          <p:cNvPr id="38915" name="Picture 4" descr="cf51131_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724150" cy="3849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69563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9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49684" y="1412776"/>
            <a:ext cx="8786812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Законодательные акты: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835580" y="2060848"/>
            <a:ext cx="8173541" cy="60721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Конвенция ООН о правах ребенка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дает определение понятия «жестокое обращение» и определяет меры защиты (ст. 19), </a:t>
            </a:r>
          </a:p>
          <a:p>
            <a:pPr>
              <a:buFontTx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 также устанавливает: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500" dirty="0"/>
              <a:t>—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обеспечение в максимально возможной степени здорового развития личности (ст. 6);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500" dirty="0"/>
              <a:t>—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защиту от произвольного или незаконного вмешательства в личную жизнь ребенка, от посягательств на его честь и репутацию (ст. 16);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500" dirty="0"/>
              <a:t>—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обеспечение мер по борьбе с болезнями и недоеданием (ст. 24);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500" dirty="0"/>
              <a:t>—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признание права каждого ребенка на уровень жизни, необходимый для физического, умственного, духовного, нравственного и социального развития (ст. 27);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500" dirty="0"/>
              <a:t>—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защиту ребенка от сексуального посягательства (ст. 34);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500" dirty="0"/>
              <a:t>—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защиту ребенка от других форм жестокого обращения (ст. 37);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500" dirty="0"/>
              <a:t>—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меры помощи ребенку, явившемуся жертвой жестокого обращения (ст. 39).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53153" y="188640"/>
            <a:ext cx="5910529" cy="64633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Защита детей государством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7" name="Picture 8" descr="femid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90" y="4437112"/>
            <a:ext cx="1054105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51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76607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Законодательные акты: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524000"/>
            <a:ext cx="8087816" cy="514536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Уголовный кодекс РФ предусматривает ответственность: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за совершение физического и сексуального насилия, в том числе и в отношении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несовершеннолетних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(ст. 106—136);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за преступления против семьи и несовершеннолетних (ст. 150— 157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Семейный кодекс РФ гарантирует: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право ребенка на уважение его человеческого достоинства (ст. 54);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право ребенка на защиту и обязанности органа опеки и попечительства принять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меры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защите ребенка (ст. 56);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лишение родительских прав как меру защиты детей от жестокого обращения 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семье (ст. 69);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немедленное отобрание ребенка при непосредственной угрозе жизни и здоровью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ст. 77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Закон РФ «Об образовании»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утверждает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детей, обучающихся во всех образовательных учреждениях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уважение их человеческого достоинства (ст. 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предусматривает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административное наказание педагогических работников за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допущенное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физическое или психическое насилие над личностью обучающегося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воспитанника (ст. 56).</a:t>
            </a: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69563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49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1" y="404664"/>
            <a:ext cx="7200801" cy="64633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Виды ответственности: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539552" y="2204864"/>
            <a:ext cx="316835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Уголовная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427820" y="3789040"/>
            <a:ext cx="316835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Гражданско-правовая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644008" y="5229200"/>
            <a:ext cx="316835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Дисциплинарная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99991" y="1540461"/>
            <a:ext cx="1857619" cy="3688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 flipH="1">
            <a:off x="2123728" y="1540461"/>
            <a:ext cx="2376263" cy="664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051756" y="1540461"/>
            <a:ext cx="448235" cy="2248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467544" y="6093296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6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7552"/>
          </a:xfrm>
          <a:noFill/>
        </p:spPr>
        <p:txBody>
          <a:bodyPr rtlCol="0"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</a:t>
            </a:r>
          </a:p>
        </p:txBody>
      </p:sp>
      <p:sp>
        <p:nvSpPr>
          <p:cNvPr id="18435" name="Rectangle 3"/>
          <p:cNvSpPr>
            <a:spLocks noGrp="1"/>
          </p:cNvSpPr>
          <p:nvPr>
            <p:ph sz="quarter" idx="1"/>
          </p:nvPr>
        </p:nvSpPr>
        <p:spPr>
          <a:xfrm>
            <a:off x="381000" y="963960"/>
            <a:ext cx="8655495" cy="5530552"/>
          </a:xfrm>
          <a:prstGeom prst="rect">
            <a:avLst/>
          </a:prstGeom>
          <a:noFill/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111 (умышленное причинение тяжкого вреда здоровью);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112 (умышленное причинение средней тяжести вреда здоровью);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 113 (причинение тяжкого и средней тяжести вреда здоровью в состоянии                              аффекта);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115 (умышленное причинение легкого вреда здоровью);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116 (побои);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117 (истязание);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118 (причинение тяжкого и средней тяжести вреда здоровью по неосторожности);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131 (изнасилование);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132 (насильственные действия сексуального характера);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133 (понуждение к действиям сексуального характера);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134 (половое сношение и иные действия сексуального характера с лицом, не                            достигшим четырнадцатилетнего возраста);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135 (развратные действия);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125 (оставление в опасности);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124 (неоказание помощи больному);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156 (неисполнение        обязанностей        по       воспитанию                  несовершеннолетнего);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157 (злостное уклонение от уплаты средств на содержание детей или                  нетрудоспособных родителей);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110 (доведение до самоубийства);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119 (угроза убийством или причинением вреда здоровью 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69563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587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42528"/>
          </a:xfrm>
          <a:noFill/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Гражданско-правовая ответственность</a:t>
            </a:r>
          </a:p>
        </p:txBody>
      </p:sp>
      <p:sp>
        <p:nvSpPr>
          <p:cNvPr id="19459" name="Rectangle 3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892480" cy="5410200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pPr marL="4572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Жестокое обращение с ребенком может послужить основанием для привлечения родителей (лиц, их заменяющих) к ответственности в соответствии с семейным законодательством:</a:t>
            </a:r>
          </a:p>
          <a:p>
            <a:pPr marL="4572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ст. 69 СК РФ (лишение родительских прав);</a:t>
            </a:r>
          </a:p>
          <a:p>
            <a:pPr marL="4572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ст. 73 СК РФ (ограничение родительских прав);</a:t>
            </a:r>
          </a:p>
          <a:p>
            <a:pPr marL="4572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ст. 77 СК РФ (отобрание ребенка при непосредственной угрозе жизни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ребенка или его здоровью).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69563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5695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asilnik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040313" cy="377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410199" y="152400"/>
            <a:ext cx="35544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hlinkshowjump?jump=previousslide"/>
              </a:rPr>
              <a:t>Жестокое обращение с ребенком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38862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Жестокое обращение с ребенком – это все формы физического и/или эмоционального плохого обращения, сексуальное насилие, отсутствие заботы, пренебрежение, торговля или другие формы эксплуатации, способные привести или приводящие к фактическому ущербу для здоровья ребенка, его выживания, развития или достоинства в контексте отношений ответственности, доверия или власти (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ВоЗ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1999).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91946" y="6165304"/>
            <a:ext cx="491622" cy="4570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811819"/>
      </p:ext>
    </p:extLst>
  </p:cSld>
  <p:clrMapOvr>
    <a:masterClrMapping/>
  </p:clrMapOvr>
  <p:transition spd="slow" advTm="36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Дисциплинарная ответственность</a:t>
            </a:r>
          </a:p>
        </p:txBody>
      </p:sp>
      <p:sp>
        <p:nvSpPr>
          <p:cNvPr id="20483" name="Rectangle 3"/>
          <p:cNvSpPr>
            <a:spLocks noGrp="1"/>
          </p:cNvSpPr>
          <p:nvPr>
            <p:ph sz="quarter" idx="1"/>
          </p:nvPr>
        </p:nvSpPr>
        <p:spPr>
          <a:xfrm>
            <a:off x="214627" y="908720"/>
            <a:ext cx="8892480" cy="4797896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Дисциплинарной ответственности могут быть подвергнуты должностные лица, в чьи обязанности входит обеспечение воспитания, содержания, обучения детей, допустившие сокрытие или оставление без внимания фактов жестокого обращения с детьми.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69563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413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61000"/>
                    </a14:imgEffect>
                    <a14:imgEffect>
                      <a14:brightnessContrast bright="-47000" contrast="8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2" y="1342502"/>
            <a:ext cx="8071941" cy="53340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97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9000"/>
                    </a14:imgEffect>
                    <a14:imgEffect>
                      <a14:brightnessContrast bright="-59000" contrast="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3" y="341313"/>
            <a:ext cx="8353751" cy="607218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2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47788"/>
            <a:ext cx="88757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69563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Прямоугольник 3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2000" contrast="-9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747125" cy="1054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13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404813"/>
            <a:ext cx="8497888" cy="2519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363538"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Взрослым необходимо быть искренними в отношениях с детьми, правдивыми в словах и чувствах. </a:t>
            </a:r>
          </a:p>
        </p:txBody>
      </p:sp>
      <p:pic>
        <p:nvPicPr>
          <p:cNvPr id="32771" name="Picture 4" descr="556258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32546"/>
            <a:ext cx="4560888" cy="354488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6433">
            <a:off x="5990179" y="2149159"/>
            <a:ext cx="3179022" cy="203457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099">
            <a:off x="81378" y="2424479"/>
            <a:ext cx="3282979" cy="218865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9866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7" y="3048000"/>
            <a:ext cx="3070703" cy="21336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3825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Формы жестокого обращения с детьми:</a:t>
            </a:r>
            <a:r>
              <a:rPr lang="ru-RU" sz="44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карточка 3">
            <a:hlinkClick r:id="rId4" action="ppaction://hlinksldjump"/>
          </p:cNvPr>
          <p:cNvSpPr/>
          <p:nvPr/>
        </p:nvSpPr>
        <p:spPr>
          <a:xfrm>
            <a:off x="1691680" y="2057506"/>
            <a:ext cx="3173457" cy="864096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Пренебрежение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нуждами ребенка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карточка 5">
            <a:hlinkClick r:id="rId5" action="ppaction://hlinksldjump"/>
          </p:cNvPr>
          <p:cNvSpPr/>
          <p:nvPr/>
        </p:nvSpPr>
        <p:spPr>
          <a:xfrm>
            <a:off x="6524552" y="4293096"/>
            <a:ext cx="2592288" cy="864096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5" action="ppaction://hlinksldjump">
                <a:snd r:embed="rId6" name="voltage.wav"/>
              </a:hlinkClick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>
                  <a:snd r:embed="rId6" name="voltage.wav"/>
                </a:hlinkClick>
              </a:rPr>
              <a:t>Сексуальное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насилие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карточка 6">
            <a:hlinkClick r:id="rId7" action="ppaction://hlinksldjump"/>
          </p:cNvPr>
          <p:cNvSpPr/>
          <p:nvPr/>
        </p:nvSpPr>
        <p:spPr>
          <a:xfrm>
            <a:off x="4716016" y="5414049"/>
            <a:ext cx="2592288" cy="864096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 action="ppaction://hlinksldjump">
                  <a:snd r:embed="rId6" name="voltage.wav"/>
                </a:hlinkClick>
              </a:rPr>
              <a:t>Физическое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насилие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Блок-схема: карточка 7">
            <a:hlinkClick r:id="rId8" action="ppaction://hlinksldjump"/>
          </p:cNvPr>
          <p:cNvSpPr/>
          <p:nvPr/>
        </p:nvSpPr>
        <p:spPr>
          <a:xfrm>
            <a:off x="169563" y="3290404"/>
            <a:ext cx="2858314" cy="864096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9" action="ppaction://hlinksldjump">
                <a:snd r:embed="rId6" name="voltage.wav"/>
              </a:hlinkClick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 action="ppaction://hlinksldjump">
                  <a:snd r:embed="rId6" name="voltage.wav"/>
                </a:hlinkClick>
              </a:rPr>
              <a:t>Психологическое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насилие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20" y="1769975"/>
            <a:ext cx="3290363" cy="230325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53187"/>
            <a:ext cx="3127243" cy="234543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204514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9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5344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Какие факторы побуждают человека к насилию над ребенком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496270"/>
            <a:ext cx="84371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Детство обидчика</a:t>
            </a: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 20% тех, кто совершал насилие над детьми, в детстве также подвергались избиениям и другим формам насилия.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Употребление обидчиком алкоголя или наркотик</a:t>
            </a: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дети, у которых родители пьют, в 4 раза больше подвергаются насилию со стороны родителей, в 5 раз повышается риск их избиения, в 10 раз - эмоционального насилия, по сравнению с теми детьми, у которых родители не пьют.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Семейный стресс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разрушение семьи может стать причиной насилия над ребенком.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Социальные факторы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именно в большей степени влияет на то, что ребенок подвергается насилию? Упадок моральных ценностей или чрезмерное насилие, которое освещается по телевизору, Интернету или в газетах.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69563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marL="0" indent="0" algn="l" eaLnBrk="1" hangingPunct="1"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Последствия жестокого обращения </a:t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детьми в семье: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600" y="1341438"/>
            <a:ext cx="4608462" cy="52562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уход в религиозные секты;</a:t>
            </a:r>
          </a:p>
          <a:p>
            <a:pPr marL="45720" indent="0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объединения в неформальные группы с криминальной и нацисткой направленностью;</a:t>
            </a:r>
          </a:p>
          <a:p>
            <a:pPr marL="45720" indent="0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агрессивное, преступное поведение детей;</a:t>
            </a:r>
          </a:p>
          <a:p>
            <a:pPr marL="45720" indent="0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сбежавшие из дома дети умирают от голода и холода, становятся жертвами других детей, также сбежавших от домашнего насилия и др.</a:t>
            </a:r>
          </a:p>
        </p:txBody>
      </p:sp>
      <p:pic>
        <p:nvPicPr>
          <p:cNvPr id="39940" name="Picture 4" descr="197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75" y="2895600"/>
            <a:ext cx="2091049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90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Пренебрежение нуждами ребенка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600200"/>
            <a:ext cx="5113337" cy="49974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Georgia" pitchFamily="18" charset="0"/>
              </a:rPr>
              <a:t>Пренебрежение  основными нуждами ребенка (моральная жестокость) -это   отсутствие   со   стороны  родителей  или  лиц,  их  заменяющих, элементарной   заботы  о  нем,  а  также  недобросовестное  выполнение обязанностей  по  воспитанию ребенка, в результате чего его здоровье и развитие нарушаются.</a:t>
            </a:r>
            <a:r>
              <a:rPr lang="ru-RU" sz="2400" dirty="0" smtClean="0"/>
              <a:t> </a:t>
            </a:r>
          </a:p>
        </p:txBody>
      </p:sp>
      <p:pic>
        <p:nvPicPr>
          <p:cNvPr id="19460" name="Picture 4" descr="plach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6004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6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95737" y="260350"/>
            <a:ext cx="4897437" cy="62642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Georgia" pitchFamily="18" charset="0"/>
              </a:rPr>
              <a:t>     Чаще  всего  пренебрегают  основными  нуждами  детей родители или лица,  их  заменяющие:  </a:t>
            </a:r>
          </a:p>
          <a:p>
            <a:pPr marL="4572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алкоголики,  наркоманы;  </a:t>
            </a:r>
          </a:p>
          <a:p>
            <a:pPr marL="4572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лица  с  психическими  </a:t>
            </a:r>
          </a:p>
          <a:p>
            <a:pPr marL="4572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расстройствами; </a:t>
            </a:r>
          </a:p>
          <a:p>
            <a:pPr marL="4572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юные   родители,   не   имеющие   опыта   и  навыков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 низким социально-экономическим    </a:t>
            </a:r>
          </a:p>
          <a:p>
            <a:pPr marL="4572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уровнем жизни;</a:t>
            </a:r>
          </a:p>
          <a:p>
            <a:pPr marL="4572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имеющие хронические    заболевания,    инвалидность,   умственную   отсталость;   </a:t>
            </a:r>
          </a:p>
          <a:p>
            <a:pPr marL="4572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перенесшие жестокое обращение в детстве; </a:t>
            </a:r>
          </a:p>
          <a:p>
            <a:pPr marL="4572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социально изолированные. </a:t>
            </a:r>
          </a:p>
        </p:txBody>
      </p:sp>
      <p:pic>
        <p:nvPicPr>
          <p:cNvPr id="20483" name="Picture 4" descr="1213617112_11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246350" cy="324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9355" y="6329001"/>
            <a:ext cx="432048" cy="3696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1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363272" cy="64881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Последствия пренебрежительного </a:t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отношения к ребенку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435280" cy="52134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Внешние проявлени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я</a:t>
            </a:r>
            <a:r>
              <a:rPr lang="ru-RU" sz="1600" dirty="0" smtClean="0"/>
              <a:t>: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утомленный сонный вид, бледное лицо, опухшие веки;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 грудных детей обезвоженность, опрелости, сыпи;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одежда неряшливая, не соответствует сезону и размеру ребенка;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нечистоплотность, несвежий запах.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Физические признаки: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" indent="0" eaLnBrk="1" hangingPunct="1">
              <a:lnSpc>
                <a:spcPct val="80000"/>
              </a:lnSpc>
              <a:buSzPct val="7600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отставание в весе и росте от сверстников; </a:t>
            </a:r>
          </a:p>
          <a:p>
            <a:pPr marL="45720" indent="0" eaLnBrk="1" hangingPunct="1">
              <a:lnSpc>
                <a:spcPct val="80000"/>
              </a:lnSpc>
              <a:buSzPct val="7600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педикулез, чесотка;  </a:t>
            </a:r>
          </a:p>
          <a:p>
            <a:pPr marL="45720" indent="0" eaLnBrk="1" hangingPunct="1">
              <a:lnSpc>
                <a:spcPct val="80000"/>
              </a:lnSpc>
              <a:buSzPct val="7600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частые  "несчастные случаи", гнойные и хронические инфекционные заболевания;</a:t>
            </a:r>
          </a:p>
          <a:p>
            <a:pPr marL="45720" indent="0" eaLnBrk="1" hangingPunct="1">
              <a:lnSpc>
                <a:spcPct val="80000"/>
              </a:lnSpc>
              <a:buSzPct val="7600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запущенный кариес; </a:t>
            </a:r>
          </a:p>
          <a:p>
            <a:pPr marL="45720" indent="0" eaLnBrk="1" hangingPunct="1">
              <a:lnSpc>
                <a:spcPct val="80000"/>
              </a:lnSpc>
              <a:buSzPct val="7600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отсутствие надлежащих прививок;</a:t>
            </a:r>
          </a:p>
          <a:p>
            <a:pPr marL="45720" indent="0" eaLnBrk="1" hangingPunct="1">
              <a:lnSpc>
                <a:spcPct val="80000"/>
              </a:lnSpc>
              <a:buSzPct val="7600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задержка речевого и психического развития.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Особенности поведения: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постоянный  голод и жажда: может красть пищу, рыться в отбросах и т.п.;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неумение играть;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постоянный поиск внимания/участия;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частые пропуски школьных занятий; 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крайности  поведения: инфантилен или принимает роль взрослого и ведет   себя   в  "псевдовзрослой"  манере;  агрессивен  или  замкнут, апатичен;  гиперактивен  или  подавлен; неразборчиво дружелюбен или не желает и не умеет общаться; 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склонность к поджогам, жестокость к животным;  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мастурбация, раскачивание, сосание пальцев и пр. 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69563" y="6278145"/>
            <a:ext cx="441997" cy="420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7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260</TotalTime>
  <Words>2172</Words>
  <Application>Microsoft Office PowerPoint</Application>
  <PresentationFormat>Экран (4:3)</PresentationFormat>
  <Paragraphs>252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Обычная</vt:lpstr>
      <vt:lpstr>Слайд 1</vt:lpstr>
      <vt:lpstr>Презентация включает в себя следующие разделы:</vt:lpstr>
      <vt:lpstr>Слайд 3</vt:lpstr>
      <vt:lpstr>Формы жестокого обращения с детьми: </vt:lpstr>
      <vt:lpstr>Какие факторы побуждают человека к насилию над ребенком?</vt:lpstr>
      <vt:lpstr>Последствия жестокого обращения  с детьми в семье:</vt:lpstr>
      <vt:lpstr>Пренебрежение нуждами ребенка</vt:lpstr>
      <vt:lpstr>Слайд 8</vt:lpstr>
      <vt:lpstr>Последствия пренебрежительного  отношения к ребенку</vt:lpstr>
      <vt:lpstr>Психологическое насилие</vt:lpstr>
      <vt:lpstr>К психологическому насилию относится</vt:lpstr>
      <vt:lpstr>Слайд 12</vt:lpstr>
      <vt:lpstr>Группы риска детей по эмоциональному насилию </vt:lpstr>
      <vt:lpstr>Особенности   поведения  взрослых,    совершающих   эмоциональное насилие над ребенком: </vt:lpstr>
      <vt:lpstr>Сексуальное насилие над детьми</vt:lpstr>
      <vt:lpstr>Слайд 16</vt:lpstr>
      <vt:lpstr>Физическое насилие</vt:lpstr>
      <vt:lpstr>Чаще всего это происходит в семьях, где: </vt:lpstr>
      <vt:lpstr>Слайд 19</vt:lpstr>
      <vt:lpstr>Слайд 20</vt:lpstr>
      <vt:lpstr>Распознание факта физического насилия над ребенком </vt:lpstr>
      <vt:lpstr>Слайд 22</vt:lpstr>
      <vt:lpstr>Слайд 23</vt:lpstr>
      <vt:lpstr>Слайд 24</vt:lpstr>
      <vt:lpstr>Законодательные акты:</vt:lpstr>
      <vt:lpstr>Законодательные акты:</vt:lpstr>
      <vt:lpstr>Слайд 27</vt:lpstr>
      <vt:lpstr>Уголовная ответственность</vt:lpstr>
      <vt:lpstr>Гражданско-правовая ответственность</vt:lpstr>
      <vt:lpstr>Дисциплинарная ответственность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2012-05-09T04:30:37Z</dcterms:created>
  <dcterms:modified xsi:type="dcterms:W3CDTF">2018-11-20T10:14:35Z</dcterms:modified>
</cp:coreProperties>
</file>